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58"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DB172-0B9F-20C6-0DB8-0431DB33607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510D5BE-5006-9525-0C8C-C3E5A8B2E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1177B83-5A80-B16B-DDD7-8A558C0614E7}"/>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E46C0E2E-4999-DED9-3CE8-878A58449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3613B25-6A8C-AB27-DBD0-2FE4B992128D}"/>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3870463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16F99-33DA-1C0C-EE70-17F9B4A637E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CD71B8-C9D4-6043-0962-B778AAB1165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DB60987-6B97-C8A0-DA5A-0FB4909FF983}"/>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04747B22-2CDD-5F38-E9E3-CCB529979CE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5E25321-F81D-2815-E17A-9D8DC7326FF1}"/>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3940289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5C883F8-0B72-151F-5C14-97ABF32CFF8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FA35055-78E9-A9C2-2F9C-090AED85A33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DA1113A-53F1-806D-677F-82A43CB534F3}"/>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65CDFC26-EA42-F10E-3211-EDA059AB848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E27DA0-E67B-7856-EE20-504CE48D22E0}"/>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210054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A87CA-FBB4-E00D-8D72-C9222EE911C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EA8440E-DA79-8F67-90C3-ABF601C14B0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B8151C9-F706-171C-3BB7-5C78B10BCEB9}"/>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3D3F6BBD-110E-95A4-ADD9-8150DA97AA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3447C46-C2CD-9985-7055-0C6FC36D304D}"/>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139582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370A7-B0FA-5A8D-3553-7ABBF242719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BE8CD10-6316-47FD-42AF-2B7FCB9B6A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BBA7918-2CFF-7A93-D528-3159469B9099}"/>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A9758509-19CE-655D-3629-640ADA90D3A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F613F3-B1BE-9F64-0850-C3DF00327512}"/>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2362007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327F94-8CFD-B815-C445-3E8C0CD81F8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E79DEAA-3703-6354-9E00-CF7EF6FB0E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F63AFB4-61EA-F7DB-CA0E-70A26CA2911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BAA3C65-4313-5737-9DAB-62375081DD31}"/>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6" name="Marcador de pie de página 5">
            <a:extLst>
              <a:ext uri="{FF2B5EF4-FFF2-40B4-BE49-F238E27FC236}">
                <a16:creationId xmlns:a16="http://schemas.microsoft.com/office/drawing/2014/main" id="{E207EFD2-9A06-1591-A34B-41522A1093F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EA86B0-C250-214B-A421-7E5AD734B72C}"/>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180314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6CE62-D74B-DBA5-AE44-87BDEB21A24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9EA4E74-9803-0A9C-76E5-50AD8CA1A7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3034587-998F-6357-D4BB-4560708622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944963C-E533-250B-3DA0-61F9076F4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DAD54A-DDAF-D50E-BC9D-954080B9471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3363FFF-872A-2D10-0E58-71B86497BEA6}"/>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8" name="Marcador de pie de página 7">
            <a:extLst>
              <a:ext uri="{FF2B5EF4-FFF2-40B4-BE49-F238E27FC236}">
                <a16:creationId xmlns:a16="http://schemas.microsoft.com/office/drawing/2014/main" id="{64BCC899-5D90-5A70-739C-D8B663FA461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913BF89-5248-C4CE-70BF-E57828CC4B89}"/>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410128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85F4-8EDC-F139-88EB-26AA959F8E6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70D89A3-3FA3-9613-153C-1B168FD8AAFE}"/>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4" name="Marcador de pie de página 3">
            <a:extLst>
              <a:ext uri="{FF2B5EF4-FFF2-40B4-BE49-F238E27FC236}">
                <a16:creationId xmlns:a16="http://schemas.microsoft.com/office/drawing/2014/main" id="{59707B7C-3A35-EEC6-D1AD-6DB4A013A47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49E139C-4D1D-B3DD-8717-1BCC2E890AEC}"/>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823458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3AE8E6F-1824-F05C-4979-F454A97CA85C}"/>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3" name="Marcador de pie de página 2">
            <a:extLst>
              <a:ext uri="{FF2B5EF4-FFF2-40B4-BE49-F238E27FC236}">
                <a16:creationId xmlns:a16="http://schemas.microsoft.com/office/drawing/2014/main" id="{D3C252DD-B234-FF56-6F3F-CCB4B012EE9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F84A718-BBC8-08C5-E9B6-54F466A75BA1}"/>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1775634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F521A-B32A-6DB5-0DB3-D37DB1E2F2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220749-DEBE-3902-A696-033228E21B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AF209CB-DBF2-78C1-F584-557A96C43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984635F-6EEE-A2F2-BAF0-CF7373392DCC}"/>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6" name="Marcador de pie de página 5">
            <a:extLst>
              <a:ext uri="{FF2B5EF4-FFF2-40B4-BE49-F238E27FC236}">
                <a16:creationId xmlns:a16="http://schemas.microsoft.com/office/drawing/2014/main" id="{C1BE2B58-5296-EE02-9E2A-CB8D90F5D1D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D6B38F0-CEF5-8E7C-FECC-C13C9494320B}"/>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3712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F369B-F3AC-B6B5-B8F6-9EA502A4DE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5DED884-253B-8DBB-9F2C-300994F728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7945D4E-E735-A917-473A-E6947FB18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98DF0F-0222-838E-A3EB-E3961E18AC3D}"/>
              </a:ext>
            </a:extLst>
          </p:cNvPr>
          <p:cNvSpPr>
            <a:spLocks noGrp="1"/>
          </p:cNvSpPr>
          <p:nvPr>
            <p:ph type="dt" sz="half" idx="10"/>
          </p:nvPr>
        </p:nvSpPr>
        <p:spPr/>
        <p:txBody>
          <a:bodyPr/>
          <a:lstStyle/>
          <a:p>
            <a:fld id="{18227D57-C601-4E36-96BE-FF502F6F38E8}" type="datetimeFigureOut">
              <a:rPr lang="es-ES" smtClean="0"/>
              <a:t>05/11/2022</a:t>
            </a:fld>
            <a:endParaRPr lang="es-ES"/>
          </a:p>
        </p:txBody>
      </p:sp>
      <p:sp>
        <p:nvSpPr>
          <p:cNvPr id="6" name="Marcador de pie de página 5">
            <a:extLst>
              <a:ext uri="{FF2B5EF4-FFF2-40B4-BE49-F238E27FC236}">
                <a16:creationId xmlns:a16="http://schemas.microsoft.com/office/drawing/2014/main" id="{DD3CD1FD-9D8C-2B9D-D5F7-950FB9AE572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B5D0B9E-9B57-9CD7-D9F0-FC32E9B9B475}"/>
              </a:ext>
            </a:extLst>
          </p:cNvPr>
          <p:cNvSpPr>
            <a:spLocks noGrp="1"/>
          </p:cNvSpPr>
          <p:nvPr>
            <p:ph type="sldNum" sz="quarter" idx="12"/>
          </p:nvPr>
        </p:nvSpPr>
        <p:spPr/>
        <p:txBody>
          <a:bodyPr/>
          <a:lstStyle/>
          <a:p>
            <a:fld id="{88ED3AD9-9E26-4C20-94BE-6FA0E23573BC}" type="slidenum">
              <a:rPr lang="es-ES" smtClean="0"/>
              <a:t>‹Nº›</a:t>
            </a:fld>
            <a:endParaRPr lang="es-ES"/>
          </a:p>
        </p:txBody>
      </p:sp>
    </p:spTree>
    <p:extLst>
      <p:ext uri="{BB962C8B-B14F-4D97-AF65-F5344CB8AC3E}">
        <p14:creationId xmlns:p14="http://schemas.microsoft.com/office/powerpoint/2010/main" val="75384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8000"/>
            <a:lum/>
          </a:blip>
          <a:srcRect/>
          <a:stretch>
            <a:fillRect t="-6000" b="-6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3A09862-035A-3DB1-966A-76D999E1E2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FD1BA0-ABAC-92C0-A0C3-4AF12EDF6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B0A4048-4434-E471-1BBA-F8B2BFAC8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27D57-C601-4E36-96BE-FF502F6F38E8}" type="datetimeFigureOut">
              <a:rPr lang="es-ES" smtClean="0"/>
              <a:t>05/11/2022</a:t>
            </a:fld>
            <a:endParaRPr lang="es-ES"/>
          </a:p>
        </p:txBody>
      </p:sp>
      <p:sp>
        <p:nvSpPr>
          <p:cNvPr id="5" name="Marcador de pie de página 4">
            <a:extLst>
              <a:ext uri="{FF2B5EF4-FFF2-40B4-BE49-F238E27FC236}">
                <a16:creationId xmlns:a16="http://schemas.microsoft.com/office/drawing/2014/main" id="{CF487F7C-7615-B779-4D4E-DE7AFD817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B719677-1435-3B16-9278-52D1E5BC0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D3AD9-9E26-4C20-94BE-6FA0E23573BC}" type="slidenum">
              <a:rPr lang="es-ES" smtClean="0"/>
              <a:t>‹Nº›</a:t>
            </a:fld>
            <a:endParaRPr lang="es-ES"/>
          </a:p>
        </p:txBody>
      </p:sp>
    </p:spTree>
    <p:extLst>
      <p:ext uri="{BB962C8B-B14F-4D97-AF65-F5344CB8AC3E}">
        <p14:creationId xmlns:p14="http://schemas.microsoft.com/office/powerpoint/2010/main" val="1772745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tería, snacks y whatsapp: la reinvención de los videoclubs - Uppers">
            <a:extLst>
              <a:ext uri="{FF2B5EF4-FFF2-40B4-BE49-F238E27FC236}">
                <a16:creationId xmlns:a16="http://schemas.microsoft.com/office/drawing/2014/main" id="{03DD4406-E40A-74BD-4453-B99F2EA733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ítulo 2">
            <a:extLst>
              <a:ext uri="{FF2B5EF4-FFF2-40B4-BE49-F238E27FC236}">
                <a16:creationId xmlns:a16="http://schemas.microsoft.com/office/drawing/2014/main" id="{144591B7-C2F6-2503-BC15-5DAE0956D601}"/>
              </a:ext>
            </a:extLst>
          </p:cNvPr>
          <p:cNvSpPr>
            <a:spLocks noGrp="1"/>
          </p:cNvSpPr>
          <p:nvPr>
            <p:ph type="subTitle" idx="1"/>
          </p:nvPr>
        </p:nvSpPr>
        <p:spPr>
          <a:xfrm>
            <a:off x="1083076" y="3207502"/>
            <a:ext cx="9144000" cy="739142"/>
          </a:xfrm>
        </p:spPr>
        <p:txBody>
          <a:bodyPr>
            <a:normAutofit/>
          </a:bodyPr>
          <a:lstStyle/>
          <a:p>
            <a:r>
              <a:rPr lang="es-ES" sz="2800" dirty="0">
                <a:solidFill>
                  <a:schemeClr val="bg1">
                    <a:lumMod val="95000"/>
                  </a:schemeClr>
                </a:solidFill>
                <a:latin typeface="ArcadeClassic" panose="00000400000000000000" pitchFamily="2" charset="0"/>
              </a:rPr>
              <a:t>LA  HISTORIA  DE  </a:t>
            </a:r>
            <a:r>
              <a:rPr lang="es-ES" sz="2800" dirty="0" err="1">
                <a:solidFill>
                  <a:schemeClr val="bg1">
                    <a:lumMod val="95000"/>
                  </a:schemeClr>
                </a:solidFill>
                <a:latin typeface="ArcadeClassic" panose="00000400000000000000" pitchFamily="2" charset="0"/>
              </a:rPr>
              <a:t>ROBERto</a:t>
            </a:r>
            <a:r>
              <a:rPr lang="es-ES" sz="2800" dirty="0">
                <a:solidFill>
                  <a:schemeClr val="bg1">
                    <a:lumMod val="95000"/>
                  </a:schemeClr>
                </a:solidFill>
                <a:latin typeface="ArcadeClassic" panose="00000400000000000000" pitchFamily="2" charset="0"/>
              </a:rPr>
              <a:t>  blanco</a:t>
            </a:r>
          </a:p>
        </p:txBody>
      </p:sp>
      <p:sp>
        <p:nvSpPr>
          <p:cNvPr id="2" name="Título 1">
            <a:extLst>
              <a:ext uri="{FF2B5EF4-FFF2-40B4-BE49-F238E27FC236}">
                <a16:creationId xmlns:a16="http://schemas.microsoft.com/office/drawing/2014/main" id="{A87BA008-0CB6-8297-4D2E-64E58B00EEDB}"/>
              </a:ext>
            </a:extLst>
          </p:cNvPr>
          <p:cNvSpPr>
            <a:spLocks noGrp="1"/>
          </p:cNvSpPr>
          <p:nvPr>
            <p:ph type="ctrTitle"/>
          </p:nvPr>
        </p:nvSpPr>
        <p:spPr>
          <a:xfrm>
            <a:off x="1083076" y="1619395"/>
            <a:ext cx="9753600" cy="1732554"/>
          </a:xfrm>
        </p:spPr>
        <p:txBody>
          <a:bodyPr>
            <a:normAutofit/>
          </a:bodyPr>
          <a:lstStyle/>
          <a:p>
            <a:r>
              <a:rPr lang="es-ES" sz="8800" dirty="0">
                <a:solidFill>
                  <a:schemeClr val="bg1"/>
                </a:solidFill>
                <a:latin typeface="ArcadeClassic" panose="00000400000000000000" pitchFamily="2" charset="0"/>
              </a:rPr>
              <a:t>PROYECTO  SQL</a:t>
            </a:r>
          </a:p>
        </p:txBody>
      </p:sp>
      <p:sp>
        <p:nvSpPr>
          <p:cNvPr id="4" name="CuadroTexto 3">
            <a:extLst>
              <a:ext uri="{FF2B5EF4-FFF2-40B4-BE49-F238E27FC236}">
                <a16:creationId xmlns:a16="http://schemas.microsoft.com/office/drawing/2014/main" id="{7BE282AE-502F-1754-6E4F-3366D969879F}"/>
              </a:ext>
            </a:extLst>
          </p:cNvPr>
          <p:cNvSpPr txBox="1"/>
          <p:nvPr/>
        </p:nvSpPr>
        <p:spPr>
          <a:xfrm>
            <a:off x="8951651" y="6414117"/>
            <a:ext cx="3240349" cy="369332"/>
          </a:xfrm>
          <a:prstGeom prst="rect">
            <a:avLst/>
          </a:prstGeom>
          <a:noFill/>
        </p:spPr>
        <p:txBody>
          <a:bodyPr wrap="square" rtlCol="0">
            <a:spAutoFit/>
          </a:bodyPr>
          <a:lstStyle/>
          <a:p>
            <a:r>
              <a:rPr lang="es-ES" i="1" dirty="0">
                <a:solidFill>
                  <a:schemeClr val="bg1">
                    <a:lumMod val="95000"/>
                  </a:schemeClr>
                </a:solidFill>
                <a:latin typeface="ArcadeClassic" panose="00000400000000000000" pitchFamily="2" charset="0"/>
              </a:rPr>
              <a:t>Por Jonatan Quintana Checa</a:t>
            </a:r>
          </a:p>
        </p:txBody>
      </p:sp>
    </p:spTree>
    <p:extLst>
      <p:ext uri="{BB962C8B-B14F-4D97-AF65-F5344CB8AC3E}">
        <p14:creationId xmlns:p14="http://schemas.microsoft.com/office/powerpoint/2010/main" val="425664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Dado que su clientela era mayormente niños y familias, construyó una base de datos para categorías de animación, niños o familiares cuya clasificación fuera para todos los públicos o hasta menores de 13.</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Where</a:t>
            </a:r>
            <a:endParaRPr lang="es-ES" dirty="0">
              <a:latin typeface="DK Cover Up" pitchFamily="50" charset="0"/>
            </a:endParaRPr>
          </a:p>
          <a:p>
            <a:pPr marL="0" indent="0" algn="just">
              <a:lnSpc>
                <a:spcPct val="120000"/>
              </a:lnSpc>
              <a:buNone/>
            </a:pPr>
            <a:r>
              <a:rPr lang="es-ES" dirty="0" err="1">
                <a:latin typeface="DK Cover Up" pitchFamily="50" charset="0"/>
              </a:rPr>
              <a:t>Or</a:t>
            </a:r>
            <a:r>
              <a:rPr lang="es-ES" dirty="0">
                <a:latin typeface="DK Cover Up" pitchFamily="50" charset="0"/>
              </a:rPr>
              <a:t> / and</a:t>
            </a: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398120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Muchos clientes habían solicitado películas no demasiado largas, por lo que Roberto estableció una base de datos para películas de 60 a 100 minutos de cualquier categoría y clasificación.</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Where</a:t>
            </a:r>
            <a:endParaRPr lang="es-ES" dirty="0">
              <a:latin typeface="DK Cover Up" pitchFamily="50" charset="0"/>
            </a:endParaRPr>
          </a:p>
          <a:p>
            <a:pPr marL="0" indent="0" algn="just">
              <a:lnSpc>
                <a:spcPct val="120000"/>
              </a:lnSpc>
              <a:buNone/>
            </a:pPr>
            <a:r>
              <a:rPr lang="es-ES" dirty="0">
                <a:latin typeface="DK Cover Up" pitchFamily="50" charset="0"/>
              </a:rPr>
              <a:t>Between / and</a:t>
            </a:r>
          </a:p>
          <a:p>
            <a:pPr marL="0" indent="0" algn="just">
              <a:lnSpc>
                <a:spcPct val="120000"/>
              </a:lnSpc>
              <a:buNone/>
            </a:pPr>
            <a:r>
              <a:rPr lang="es-ES" dirty="0" err="1">
                <a:latin typeface="DK Cover Up" pitchFamily="50" charset="0"/>
              </a:rPr>
              <a:t>Order</a:t>
            </a:r>
            <a:r>
              <a:rPr lang="es-ES" dirty="0">
                <a:latin typeface="DK Cover Up" pitchFamily="50" charset="0"/>
              </a:rPr>
              <a:t> </a:t>
            </a:r>
            <a:r>
              <a:rPr lang="es-ES" dirty="0" err="1">
                <a:latin typeface="DK Cover Up" pitchFamily="50" charset="0"/>
              </a:rPr>
              <a:t>by</a:t>
            </a:r>
            <a:r>
              <a:rPr lang="es-ES" dirty="0">
                <a:latin typeface="DK Cover Up" pitchFamily="50" charset="0"/>
              </a:rPr>
              <a:t> / </a:t>
            </a:r>
            <a:r>
              <a:rPr lang="es-ES" dirty="0" err="1">
                <a:latin typeface="DK Cover Up" pitchFamily="50" charset="0"/>
              </a:rPr>
              <a:t>desc</a:t>
            </a:r>
            <a:endParaRPr lang="es-ES" dirty="0">
              <a:latin typeface="DK Cover Up" pitchFamily="50" charset="0"/>
            </a:endParaRPr>
          </a:p>
          <a:p>
            <a:pPr marL="0" indent="0" algn="just">
              <a:lnSpc>
                <a:spcPct val="120000"/>
              </a:lnSpc>
              <a:buNone/>
            </a:pPr>
            <a:r>
              <a:rPr lang="es-ES" dirty="0" err="1">
                <a:latin typeface="DK Cover Up" pitchFamily="50" charset="0"/>
              </a:rPr>
              <a:t>Limit</a:t>
            </a:r>
            <a:endParaRPr lang="es-ES" dirty="0">
              <a:latin typeface="DK Cover Up" pitchFamily="50" charset="0"/>
            </a:endParaRP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345090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Roberto necesitaba una tabla para sus cuentas a final de mes así que construyó una base de datos donde incluyó ID de los clientes, coste de alquiler, duración de alquiler, multa por no devolución, y las películas y actores y sus ID para buscarlo más eficientemente.</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Create</a:t>
            </a:r>
            <a:r>
              <a:rPr lang="es-ES" dirty="0">
                <a:latin typeface="DK Cover Up" pitchFamily="50" charset="0"/>
              </a:rPr>
              <a:t> table</a:t>
            </a:r>
          </a:p>
          <a:p>
            <a:pPr marL="0" indent="0" algn="just">
              <a:lnSpc>
                <a:spcPct val="120000"/>
              </a:lnSpc>
              <a:buNone/>
            </a:pPr>
            <a:r>
              <a:rPr lang="es-ES" dirty="0">
                <a:latin typeface="DK Cover Up" pitchFamily="50" charset="0"/>
              </a:rPr>
              <a:t>Cuatro </a:t>
            </a:r>
            <a:r>
              <a:rPr lang="es-ES" dirty="0" err="1">
                <a:latin typeface="DK Cover Up" pitchFamily="50" charset="0"/>
              </a:rPr>
              <a:t>left</a:t>
            </a:r>
            <a:r>
              <a:rPr lang="es-ES" dirty="0">
                <a:latin typeface="DK Cover Up" pitchFamily="50" charset="0"/>
              </a:rPr>
              <a:t> </a:t>
            </a:r>
            <a:r>
              <a:rPr lang="es-ES" dirty="0" err="1">
                <a:latin typeface="DK Cover Up" pitchFamily="50" charset="0"/>
              </a:rPr>
              <a:t>join</a:t>
            </a:r>
            <a:r>
              <a:rPr lang="es-ES" dirty="0">
                <a:latin typeface="DK Cover Up" pitchFamily="50" charset="0"/>
              </a:rPr>
              <a:t> </a:t>
            </a:r>
            <a:r>
              <a:rPr lang="es-ES" dirty="0" err="1">
                <a:latin typeface="DK Cover Up" pitchFamily="50" charset="0"/>
              </a:rPr>
              <a:t>on</a:t>
            </a:r>
            <a:endParaRPr lang="es-ES" dirty="0">
              <a:latin typeface="DK Cover Up" pitchFamily="50" charset="0"/>
            </a:endParaRP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373928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Roberto implementó un sistema de fidelización para los clientes frecuentes, por lo que ideó una base de datos con el top 3 de clientes. Con miras a saber en qué categoría invertir más, construyó una base de datos por categorías según su precio de alquiler y la cantidad de películas.</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Group</a:t>
            </a:r>
            <a:r>
              <a:rPr lang="es-ES" dirty="0">
                <a:latin typeface="DK Cover Up" pitchFamily="50" charset="0"/>
              </a:rPr>
              <a:t> </a:t>
            </a:r>
            <a:r>
              <a:rPr lang="es-ES" dirty="0" err="1">
                <a:latin typeface="DK Cover Up" pitchFamily="50" charset="0"/>
              </a:rPr>
              <a:t>by</a:t>
            </a:r>
            <a:r>
              <a:rPr lang="es-ES" dirty="0">
                <a:latin typeface="DK Cover Up" pitchFamily="50" charset="0"/>
              </a:rPr>
              <a:t> / </a:t>
            </a:r>
            <a:r>
              <a:rPr lang="es-ES" dirty="0" err="1">
                <a:latin typeface="DK Cover Up" pitchFamily="50" charset="0"/>
              </a:rPr>
              <a:t>count</a:t>
            </a:r>
            <a:r>
              <a:rPr lang="es-ES" dirty="0">
                <a:latin typeface="DK Cover Up" pitchFamily="50" charset="0"/>
              </a:rPr>
              <a:t>, sum</a:t>
            </a:r>
          </a:p>
          <a:p>
            <a:pPr marL="0" indent="0" algn="just">
              <a:lnSpc>
                <a:spcPct val="120000"/>
              </a:lnSpc>
              <a:buNone/>
            </a:pPr>
            <a:r>
              <a:rPr lang="es-ES" dirty="0" err="1">
                <a:latin typeface="DK Cover Up" pitchFamily="50" charset="0"/>
              </a:rPr>
              <a:t>Order</a:t>
            </a:r>
            <a:r>
              <a:rPr lang="es-ES" dirty="0">
                <a:latin typeface="DK Cover Up" pitchFamily="50" charset="0"/>
              </a:rPr>
              <a:t> </a:t>
            </a:r>
            <a:r>
              <a:rPr lang="es-ES" dirty="0" err="1">
                <a:latin typeface="DK Cover Up" pitchFamily="50" charset="0"/>
              </a:rPr>
              <a:t>by</a:t>
            </a:r>
            <a:r>
              <a:rPr lang="es-ES" dirty="0">
                <a:latin typeface="DK Cover Up" pitchFamily="50" charset="0"/>
              </a:rPr>
              <a:t> </a:t>
            </a:r>
            <a:r>
              <a:rPr lang="es-ES" dirty="0" err="1">
                <a:latin typeface="DK Cover Up" pitchFamily="50" charset="0"/>
              </a:rPr>
              <a:t>desc</a:t>
            </a:r>
            <a:endParaRPr lang="es-ES" dirty="0">
              <a:latin typeface="DK Cover Up" pitchFamily="50" charset="0"/>
            </a:endParaRPr>
          </a:p>
          <a:p>
            <a:pPr marL="0" indent="0" algn="just">
              <a:lnSpc>
                <a:spcPct val="120000"/>
              </a:lnSpc>
              <a:buNone/>
            </a:pPr>
            <a:r>
              <a:rPr lang="es-ES" dirty="0" err="1">
                <a:latin typeface="DK Cover Up" pitchFamily="50" charset="0"/>
              </a:rPr>
              <a:t>Limit</a:t>
            </a:r>
            <a:r>
              <a:rPr lang="es-ES" dirty="0">
                <a:latin typeface="DK Cover Up" pitchFamily="50" charset="0"/>
              </a:rPr>
              <a:t> n</a:t>
            </a:r>
          </a:p>
        </p:txBody>
      </p:sp>
    </p:spTree>
    <p:extLst>
      <p:ext uri="{BB962C8B-B14F-4D97-AF65-F5344CB8AC3E}">
        <p14:creationId xmlns:p14="http://schemas.microsoft.com/office/powerpoint/2010/main" val="361512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Su cliente VIP no paraba de solicitar las películas más largas y cortas del listado, siempre que no fueran de </a:t>
            </a:r>
            <a:r>
              <a:rPr lang="es-ES" dirty="0" err="1">
                <a:latin typeface="DK Cover Up" pitchFamily="50" charset="0"/>
              </a:rPr>
              <a:t>Sci</a:t>
            </a:r>
            <a:r>
              <a:rPr lang="es-ES" dirty="0">
                <a:latin typeface="DK Cover Up" pitchFamily="50" charset="0"/>
              </a:rPr>
              <a:t>-Fi así que creó una base de datos sólo para este cliente.</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Where</a:t>
            </a:r>
            <a:endParaRPr lang="es-ES" dirty="0">
              <a:latin typeface="DK Cover Up" pitchFamily="50" charset="0"/>
            </a:endParaRPr>
          </a:p>
          <a:p>
            <a:pPr marL="0" indent="0" algn="just">
              <a:lnSpc>
                <a:spcPct val="120000"/>
              </a:lnSpc>
              <a:buNone/>
            </a:pPr>
            <a:r>
              <a:rPr lang="es-ES" dirty="0">
                <a:latin typeface="DK Cover Up" pitchFamily="50" charset="0"/>
              </a:rPr>
              <a:t>min / </a:t>
            </a:r>
            <a:r>
              <a:rPr lang="es-ES" dirty="0" err="1">
                <a:latin typeface="DK Cover Up" pitchFamily="50" charset="0"/>
              </a:rPr>
              <a:t>max</a:t>
            </a:r>
            <a:endParaRPr lang="es-ES" dirty="0">
              <a:latin typeface="DK Cover Up" pitchFamily="50" charset="0"/>
            </a:endParaRPr>
          </a:p>
          <a:p>
            <a:pPr marL="0" indent="0" algn="just">
              <a:lnSpc>
                <a:spcPct val="120000"/>
              </a:lnSpc>
              <a:buNone/>
            </a:pPr>
            <a:r>
              <a:rPr lang="es-ES" dirty="0" err="1">
                <a:latin typeface="DK Cover Up" pitchFamily="50" charset="0"/>
              </a:rPr>
              <a:t>Order</a:t>
            </a:r>
            <a:r>
              <a:rPr lang="es-ES" dirty="0">
                <a:latin typeface="DK Cover Up" pitchFamily="50" charset="0"/>
              </a:rPr>
              <a:t> </a:t>
            </a:r>
            <a:r>
              <a:rPr lang="es-ES" dirty="0" err="1">
                <a:latin typeface="DK Cover Up" pitchFamily="50" charset="0"/>
              </a:rPr>
              <a:t>by</a:t>
            </a:r>
            <a:r>
              <a:rPr lang="es-ES" dirty="0">
                <a:latin typeface="DK Cover Up" pitchFamily="50" charset="0"/>
              </a:rPr>
              <a:t> </a:t>
            </a:r>
            <a:r>
              <a:rPr lang="es-ES" dirty="0" err="1">
                <a:latin typeface="DK Cover Up" pitchFamily="50" charset="0"/>
              </a:rPr>
              <a:t>desc</a:t>
            </a:r>
            <a:endParaRPr lang="es-ES" dirty="0">
              <a:latin typeface="DK Cover Up" pitchFamily="50" charset="0"/>
            </a:endParaRPr>
          </a:p>
          <a:p>
            <a:pPr marL="0" indent="0" algn="just">
              <a:lnSpc>
                <a:spcPct val="120000"/>
              </a:lnSpc>
              <a:buNone/>
            </a:pPr>
            <a:r>
              <a:rPr lang="es-ES" dirty="0" err="1">
                <a:latin typeface="DK Cover Up" pitchFamily="50" charset="0"/>
              </a:rPr>
              <a:t>Subquery</a:t>
            </a:r>
            <a:endParaRPr lang="es-ES" dirty="0">
              <a:latin typeface="DK Cover Up" pitchFamily="50" charset="0"/>
            </a:endParaRPr>
          </a:p>
        </p:txBody>
      </p:sp>
    </p:spTree>
    <p:extLst>
      <p:ext uri="{BB962C8B-B14F-4D97-AF65-F5344CB8AC3E}">
        <p14:creationId xmlns:p14="http://schemas.microsoft.com/office/powerpoint/2010/main" val="3448569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9199418" cy="79638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Y así fue como Roberto prosperó en su videoclub y se enriqueció</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pic>
        <p:nvPicPr>
          <p:cNvPr id="5" name="Picture 4" descr="Spongebob Krabs showering in money GIF - MavSocial">
            <a:extLst>
              <a:ext uri="{FF2B5EF4-FFF2-40B4-BE49-F238E27FC236}">
                <a16:creationId xmlns:a16="http://schemas.microsoft.com/office/drawing/2014/main" id="{467D3585-161D-A3CF-3F62-E53A0AC5D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623" y="2861542"/>
            <a:ext cx="47625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0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28FE054-15F0-43EA-1353-EB1BB3128C5A}"/>
              </a:ext>
            </a:extLst>
          </p:cNvPr>
          <p:cNvSpPr txBox="1"/>
          <p:nvPr/>
        </p:nvSpPr>
        <p:spPr>
          <a:xfrm>
            <a:off x="3565236" y="2028616"/>
            <a:ext cx="5061528" cy="2800767"/>
          </a:xfrm>
          <a:prstGeom prst="rect">
            <a:avLst/>
          </a:prstGeom>
          <a:noFill/>
        </p:spPr>
        <p:txBody>
          <a:bodyPr wrap="square" rtlCol="0">
            <a:spAutoFit/>
          </a:bodyPr>
          <a:lstStyle/>
          <a:p>
            <a:pPr algn="ctr"/>
            <a:r>
              <a:rPr lang="es-ES" sz="8800" dirty="0">
                <a:latin typeface="avocado" panose="020B0603050302020204" pitchFamily="34" charset="0"/>
              </a:rPr>
              <a:t>Gracias! ☺♥</a:t>
            </a:r>
          </a:p>
        </p:txBody>
      </p:sp>
    </p:spTree>
    <p:extLst>
      <p:ext uri="{BB962C8B-B14F-4D97-AF65-F5344CB8AC3E}">
        <p14:creationId xmlns:p14="http://schemas.microsoft.com/office/powerpoint/2010/main" val="185370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¿Quién es Roberto Blanco?</a:t>
            </a:r>
          </a:p>
        </p:txBody>
      </p:sp>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764308" y="1780526"/>
            <a:ext cx="11122891" cy="1648474"/>
          </a:xfrm>
          <a:solidFill>
            <a:schemeClr val="bg1">
              <a:alpha val="42000"/>
            </a:schemeClr>
          </a:solidFill>
          <a:ln w="38100">
            <a:solidFill>
              <a:schemeClr val="tx1"/>
            </a:solidFill>
          </a:ln>
        </p:spPr>
        <p:txBody>
          <a:bodyPr/>
          <a:lstStyle/>
          <a:p>
            <a:pPr marL="0" indent="0" algn="just">
              <a:buNone/>
            </a:pPr>
            <a:r>
              <a:rPr lang="es-ES" dirty="0">
                <a:latin typeface="DK Cover Up" pitchFamily="50" charset="0"/>
              </a:rPr>
              <a:t>Roberto Blanco es un apasionado del cine que soñaba con ser director y productor de películas dignas de la alfombra roja, pero su situación familiar no le permitía seguir sus sueños así que decidió estudiar informática, que también le gustaba, pero no era su sueño.</a:t>
            </a:r>
          </a:p>
        </p:txBody>
      </p:sp>
      <p:pic>
        <p:nvPicPr>
          <p:cNvPr id="1026" name="Picture 2" descr="monster world: Desenterrando “EL ARTE DEL VIDEO CLUB”. Entrevista a Ismael  Rubio.">
            <a:extLst>
              <a:ext uri="{FF2B5EF4-FFF2-40B4-BE49-F238E27FC236}">
                <a16:creationId xmlns:a16="http://schemas.microsoft.com/office/drawing/2014/main" id="{C6481DDF-8AE2-5EEB-2078-FD71B1F94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565" y="3544852"/>
            <a:ext cx="4305876" cy="287413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41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¿Quién es Roberto Blanco?</a:t>
            </a:r>
          </a:p>
        </p:txBody>
      </p:sp>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764309" y="1780526"/>
            <a:ext cx="6458528" cy="3816710"/>
          </a:xfrm>
          <a:solidFill>
            <a:schemeClr val="bg1">
              <a:alpha val="42000"/>
            </a:schemeClr>
          </a:solidFill>
          <a:ln w="38100">
            <a:solidFill>
              <a:schemeClr val="tx1"/>
            </a:solidFill>
          </a:ln>
        </p:spPr>
        <p:txBody>
          <a:bodyPr>
            <a:normAutofit lnSpcReduction="10000"/>
          </a:bodyPr>
          <a:lstStyle/>
          <a:p>
            <a:pPr marL="0" indent="0" algn="just">
              <a:buNone/>
            </a:pPr>
            <a:r>
              <a:rPr lang="es-ES" dirty="0">
                <a:latin typeface="DK Cover Up" pitchFamily="50" charset="0"/>
              </a:rPr>
              <a:t>Tras varios años trabajando como programador en una empresa importante del sector tecnológico, decidió dar un cambio drástico y dedicarse a lo que realmente quería: el cine.</a:t>
            </a:r>
          </a:p>
          <a:p>
            <a:pPr marL="0" indent="0" algn="just">
              <a:buNone/>
            </a:pPr>
            <a:endParaRPr lang="es-ES" dirty="0">
              <a:latin typeface="DK Cover Up" pitchFamily="50" charset="0"/>
            </a:endParaRPr>
          </a:p>
          <a:p>
            <a:pPr marL="0" indent="0" algn="just">
              <a:buNone/>
            </a:pPr>
            <a:r>
              <a:rPr lang="es-ES" dirty="0">
                <a:latin typeface="DK Cover Up" pitchFamily="50" charset="0"/>
              </a:rPr>
              <a:t>Se puso manos a la obra para poder levantar un videoclub en un modesto barrio de Madrid pero que pronto traería la envidia de la competencia.</a:t>
            </a:r>
          </a:p>
        </p:txBody>
      </p:sp>
      <p:pic>
        <p:nvPicPr>
          <p:cNvPr id="4" name="Picture 2" descr="Ismael Rubio (@ismaelrubio) | AllMyLinks">
            <a:extLst>
              <a:ext uri="{FF2B5EF4-FFF2-40B4-BE49-F238E27FC236}">
                <a16:creationId xmlns:a16="http://schemas.microsoft.com/office/drawing/2014/main" id="{85CEDC0D-5301-7FBE-D2C2-6304D565C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831" y="2195513"/>
            <a:ext cx="2857500" cy="285750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3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838201" y="1691121"/>
            <a:ext cx="4428834" cy="1902257"/>
          </a:xfrm>
          <a:solidFill>
            <a:schemeClr val="bg1">
              <a:alpha val="42000"/>
            </a:schemeClr>
          </a:solidFill>
          <a:ln w="38100">
            <a:solidFill>
              <a:schemeClr val="tx1"/>
            </a:solidFill>
          </a:ln>
        </p:spPr>
        <p:txBody>
          <a:bodyPr>
            <a:normAutofit fontScale="92500"/>
          </a:bodyPr>
          <a:lstStyle/>
          <a:p>
            <a:pPr marL="0" indent="0" algn="just">
              <a:buNone/>
            </a:pPr>
            <a:r>
              <a:rPr lang="es-ES" dirty="0">
                <a:latin typeface="DK Cover Up" pitchFamily="50" charset="0"/>
              </a:rPr>
              <a:t>Roberto aprovechó sus conocimientos en programación y los puso a su servicio para desarrollar una base de datos de las películas de su videoclub.</a:t>
            </a:r>
          </a:p>
        </p:txBody>
      </p:sp>
      <p:pic>
        <p:nvPicPr>
          <p:cNvPr id="2050" name="Picture 2" descr="Chương trình máy tính là gì? Kiến thức dành cho newbie">
            <a:extLst>
              <a:ext uri="{FF2B5EF4-FFF2-40B4-BE49-F238E27FC236}">
                <a16:creationId xmlns:a16="http://schemas.microsoft.com/office/drawing/2014/main" id="{1F7A764B-3988-4DBC-C4EB-C2CEE3672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125" y="3815077"/>
            <a:ext cx="4024747" cy="2515468"/>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D14D8F63-7C2D-A330-5441-974CDCF6D2E6}"/>
              </a:ext>
            </a:extLst>
          </p:cNvPr>
          <p:cNvSpPr txBox="1">
            <a:spLocks/>
          </p:cNvSpPr>
          <p:nvPr/>
        </p:nvSpPr>
        <p:spPr>
          <a:xfrm>
            <a:off x="5987473" y="1690688"/>
            <a:ext cx="5396346" cy="4639857"/>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latin typeface="DK Cover Up" pitchFamily="50" charset="0"/>
              </a:rPr>
              <a:t>Categorizó varias tablas:</a:t>
            </a:r>
          </a:p>
          <a:p>
            <a:pPr marL="0" indent="0" algn="just">
              <a:buFont typeface="Arial" panose="020B0604020202020204" pitchFamily="34" charset="0"/>
              <a:buNone/>
            </a:pPr>
            <a:r>
              <a:rPr lang="es-ES" dirty="0">
                <a:latin typeface="DK Cover Up" pitchFamily="50" charset="0"/>
              </a:rPr>
              <a:t>-Para el reparto (actor)</a:t>
            </a:r>
          </a:p>
          <a:p>
            <a:pPr algn="just">
              <a:buFontTx/>
              <a:buChar char="-"/>
            </a:pPr>
            <a:r>
              <a:rPr lang="es-ES" dirty="0">
                <a:latin typeface="DK Cover Up" pitchFamily="50" charset="0"/>
              </a:rPr>
              <a:t>Para las categorías (</a:t>
            </a:r>
            <a:r>
              <a:rPr lang="es-ES" dirty="0" err="1">
                <a:latin typeface="DK Cover Up" pitchFamily="50" charset="0"/>
              </a:rPr>
              <a:t>category</a:t>
            </a:r>
            <a:r>
              <a:rPr lang="es-ES" dirty="0">
                <a:latin typeface="DK Cover Up" pitchFamily="50" charset="0"/>
              </a:rPr>
              <a:t>)</a:t>
            </a:r>
          </a:p>
          <a:p>
            <a:pPr algn="just">
              <a:buFontTx/>
              <a:buChar char="-"/>
            </a:pPr>
            <a:r>
              <a:rPr lang="es-ES" dirty="0">
                <a:latin typeface="DK Cover Up" pitchFamily="50" charset="0"/>
              </a:rPr>
              <a:t>Para el idioma (</a:t>
            </a:r>
            <a:r>
              <a:rPr lang="es-ES" dirty="0" err="1">
                <a:latin typeface="DK Cover Up" pitchFamily="50" charset="0"/>
              </a:rPr>
              <a:t>language</a:t>
            </a:r>
            <a:r>
              <a:rPr lang="es-ES" dirty="0">
                <a:latin typeface="DK Cover Up" pitchFamily="50" charset="0"/>
              </a:rPr>
              <a:t>)</a:t>
            </a:r>
          </a:p>
          <a:p>
            <a:pPr algn="just">
              <a:buFontTx/>
              <a:buChar char="-"/>
            </a:pPr>
            <a:r>
              <a:rPr lang="es-ES" dirty="0">
                <a:latin typeface="DK Cover Up" pitchFamily="50" charset="0"/>
              </a:rPr>
              <a:t>Para sus clientes (</a:t>
            </a:r>
            <a:r>
              <a:rPr lang="es-ES" dirty="0" err="1">
                <a:latin typeface="DK Cover Up" pitchFamily="50" charset="0"/>
              </a:rPr>
              <a:t>rental</a:t>
            </a:r>
            <a:r>
              <a:rPr lang="es-ES" dirty="0">
                <a:latin typeface="DK Cover Up" pitchFamily="50" charset="0"/>
              </a:rPr>
              <a:t>)</a:t>
            </a:r>
          </a:p>
          <a:p>
            <a:pPr algn="just">
              <a:buFontTx/>
              <a:buChar char="-"/>
            </a:pPr>
            <a:r>
              <a:rPr lang="es-ES" dirty="0">
                <a:latin typeface="DK Cover Up" pitchFamily="50" charset="0"/>
              </a:rPr>
              <a:t>Para su inventario (</a:t>
            </a:r>
            <a:r>
              <a:rPr lang="es-ES" dirty="0" err="1">
                <a:latin typeface="DK Cover Up" pitchFamily="50" charset="0"/>
              </a:rPr>
              <a:t>inventory</a:t>
            </a:r>
            <a:r>
              <a:rPr lang="es-ES" dirty="0">
                <a:latin typeface="DK Cover Up" pitchFamily="50" charset="0"/>
              </a:rPr>
              <a:t>)</a:t>
            </a:r>
          </a:p>
          <a:p>
            <a:pPr algn="just">
              <a:buFontTx/>
              <a:buChar char="-"/>
            </a:pPr>
            <a:r>
              <a:rPr lang="es-ES" dirty="0">
                <a:latin typeface="DK Cover Up" pitchFamily="50" charset="0"/>
              </a:rPr>
              <a:t>Para las películas (film)</a:t>
            </a:r>
          </a:p>
          <a:p>
            <a:pPr algn="just">
              <a:buFontTx/>
              <a:buChar char="-"/>
            </a:pPr>
            <a:r>
              <a:rPr lang="es-ES" dirty="0">
                <a:latin typeface="DK Cover Up" pitchFamily="50" charset="0"/>
              </a:rPr>
              <a:t>Para su base de datos previa (</a:t>
            </a:r>
            <a:r>
              <a:rPr lang="es-ES" dirty="0" err="1">
                <a:latin typeface="DK Cover Up" pitchFamily="50" charset="0"/>
              </a:rPr>
              <a:t>old_hdd</a:t>
            </a:r>
            <a:r>
              <a:rPr lang="es-ES" dirty="0">
                <a:latin typeface="DK Cover Up" pitchFamily="50" charset="0"/>
              </a:rPr>
              <a:t>)</a:t>
            </a: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269571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3074" name="Picture 2">
            <a:extLst>
              <a:ext uri="{FF2B5EF4-FFF2-40B4-BE49-F238E27FC236}">
                <a16:creationId xmlns:a16="http://schemas.microsoft.com/office/drawing/2014/main" id="{45806F7F-5F37-19FF-3352-016741D04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2226" y="5222297"/>
            <a:ext cx="1543148" cy="169112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838200" y="1690688"/>
            <a:ext cx="10688781" cy="4377170"/>
          </a:xfrm>
          <a:solidFill>
            <a:schemeClr val="bg1">
              <a:alpha val="42000"/>
            </a:schemeClr>
          </a:solidFill>
          <a:ln w="38100">
            <a:solidFill>
              <a:schemeClr val="tx1"/>
            </a:solidFill>
          </a:ln>
        </p:spPr>
        <p:txBody>
          <a:bodyPr>
            <a:normAutofit fontScale="85000" lnSpcReduction="20000"/>
          </a:bodyPr>
          <a:lstStyle/>
          <a:p>
            <a:pPr marL="0" indent="0" algn="just">
              <a:lnSpc>
                <a:spcPct val="120000"/>
              </a:lnSpc>
              <a:buNone/>
            </a:pPr>
            <a:r>
              <a:rPr lang="es-ES" dirty="0">
                <a:latin typeface="DK Cover Up" pitchFamily="50" charset="0"/>
              </a:rPr>
              <a:t>Revisó sus tablas antes de crear la base de datos en </a:t>
            </a:r>
            <a:r>
              <a:rPr lang="es-ES" dirty="0" err="1">
                <a:latin typeface="DK Cover Up" pitchFamily="50" charset="0"/>
              </a:rPr>
              <a:t>jupyter</a:t>
            </a:r>
            <a:r>
              <a:rPr lang="es-ES" dirty="0">
                <a:latin typeface="DK Cover Up" pitchFamily="50" charset="0"/>
              </a:rPr>
              <a:t> notebook mediante lenguaje Python:</a:t>
            </a:r>
          </a:p>
          <a:p>
            <a:pPr algn="just">
              <a:buFontTx/>
              <a:buChar char="-"/>
            </a:pPr>
            <a:r>
              <a:rPr lang="es-ES" dirty="0">
                <a:latin typeface="DK Cover Up" pitchFamily="50" charset="0"/>
              </a:rPr>
              <a:t>Eliminó una tabla que estaba vacía y nunca había completado (</a:t>
            </a:r>
            <a:r>
              <a:rPr lang="es-ES" dirty="0" err="1">
                <a:latin typeface="DK Cover Up" pitchFamily="50" charset="0"/>
              </a:rPr>
              <a:t>original_language_id</a:t>
            </a:r>
            <a:r>
              <a:rPr lang="es-ES" dirty="0">
                <a:latin typeface="DK Cover Up" pitchFamily="50" charset="0"/>
              </a:rPr>
              <a:t>) en film, destinada a la posibilidad de tener varias películas en diferentes idiomas.</a:t>
            </a:r>
          </a:p>
          <a:p>
            <a:pPr algn="just">
              <a:buFontTx/>
              <a:buChar char="-"/>
            </a:pPr>
            <a:r>
              <a:rPr lang="es-ES" dirty="0">
                <a:latin typeface="DK Cover Up" pitchFamily="50" charset="0"/>
              </a:rPr>
              <a:t>Eliminó de todas las tablas el parámetro ‘</a:t>
            </a:r>
            <a:r>
              <a:rPr lang="es-ES" dirty="0" err="1">
                <a:latin typeface="DK Cover Up" pitchFamily="50" charset="0"/>
              </a:rPr>
              <a:t>last_update</a:t>
            </a:r>
            <a:r>
              <a:rPr lang="es-ES" dirty="0">
                <a:latin typeface="DK Cover Up" pitchFamily="50" charset="0"/>
              </a:rPr>
              <a:t>’ ya que no necesitaba la fecha de la última actualización para tratar los datos; lo registraba automáticamente en otro archivo.</a:t>
            </a:r>
          </a:p>
          <a:p>
            <a:pPr algn="just">
              <a:buFontTx/>
              <a:buChar char="-"/>
            </a:pPr>
            <a:r>
              <a:rPr lang="es-ES" dirty="0">
                <a:latin typeface="DK Cover Up" pitchFamily="50" charset="0"/>
              </a:rPr>
              <a:t>Decidió incluir los nombres completos de los actores y actrices registrados como ‘</a:t>
            </a:r>
            <a:r>
              <a:rPr lang="es-ES" dirty="0" err="1">
                <a:latin typeface="DK Cover Up" pitchFamily="50" charset="0"/>
              </a:rPr>
              <a:t>name_act</a:t>
            </a:r>
            <a:r>
              <a:rPr lang="es-ES" dirty="0">
                <a:latin typeface="DK Cover Up" pitchFamily="50" charset="0"/>
              </a:rPr>
              <a:t>’, ya que permanecían separados por nombre y apellido.</a:t>
            </a:r>
          </a:p>
          <a:p>
            <a:pPr algn="just">
              <a:buFontTx/>
              <a:buChar char="-"/>
            </a:pPr>
            <a:r>
              <a:rPr lang="es-ES" dirty="0">
                <a:latin typeface="DK Cover Up" pitchFamily="50" charset="0"/>
              </a:rPr>
              <a:t>Se percató de que había un registro doble para la actriz ‘Susan Davis’ por un error de escritura, por lo que eliminó el registro 110 y dejó el 101,</a:t>
            </a:r>
          </a:p>
          <a:p>
            <a:pPr algn="just">
              <a:buFontTx/>
              <a:buChar char="-"/>
            </a:pPr>
            <a:r>
              <a:rPr lang="es-ES" dirty="0">
                <a:latin typeface="DK Cover Up" pitchFamily="50" charset="0"/>
              </a:rPr>
              <a:t>Renombró las variables ‘</a:t>
            </a:r>
            <a:r>
              <a:rPr lang="es-ES" dirty="0" err="1">
                <a:latin typeface="DK Cover Up" pitchFamily="50" charset="0"/>
              </a:rPr>
              <a:t>name</a:t>
            </a:r>
            <a:r>
              <a:rPr lang="es-ES" dirty="0">
                <a:latin typeface="DK Cover Up" pitchFamily="50" charset="0"/>
              </a:rPr>
              <a:t>’ de </a:t>
            </a:r>
            <a:r>
              <a:rPr lang="es-ES" dirty="0" err="1">
                <a:latin typeface="DK Cover Up" pitchFamily="50" charset="0"/>
              </a:rPr>
              <a:t>category</a:t>
            </a:r>
            <a:r>
              <a:rPr lang="es-ES" dirty="0">
                <a:latin typeface="DK Cover Up" pitchFamily="50" charset="0"/>
              </a:rPr>
              <a:t> por ‘</a:t>
            </a:r>
            <a:r>
              <a:rPr lang="es-ES" dirty="0" err="1">
                <a:latin typeface="DK Cover Up" pitchFamily="50" charset="0"/>
              </a:rPr>
              <a:t>name_cat</a:t>
            </a:r>
            <a:r>
              <a:rPr lang="es-ES" dirty="0">
                <a:latin typeface="DK Cover Up" pitchFamily="50" charset="0"/>
              </a:rPr>
              <a:t>’ y ‘</a:t>
            </a:r>
            <a:r>
              <a:rPr lang="es-ES" dirty="0" err="1">
                <a:latin typeface="DK Cover Up" pitchFamily="50" charset="0"/>
              </a:rPr>
              <a:t>name</a:t>
            </a:r>
            <a:r>
              <a:rPr lang="es-ES" dirty="0">
                <a:latin typeface="DK Cover Up" pitchFamily="50" charset="0"/>
              </a:rPr>
              <a:t>’ de </a:t>
            </a:r>
            <a:r>
              <a:rPr lang="es-ES" dirty="0" err="1">
                <a:latin typeface="DK Cover Up" pitchFamily="50" charset="0"/>
              </a:rPr>
              <a:t>language</a:t>
            </a:r>
            <a:r>
              <a:rPr lang="es-ES" dirty="0">
                <a:latin typeface="DK Cover Up" pitchFamily="50" charset="0"/>
              </a:rPr>
              <a:t> por ‘</a:t>
            </a:r>
            <a:r>
              <a:rPr lang="es-ES" dirty="0" err="1">
                <a:latin typeface="DK Cover Up" pitchFamily="50" charset="0"/>
              </a:rPr>
              <a:t>name_Lang</a:t>
            </a:r>
            <a:r>
              <a:rPr lang="es-ES" dirty="0">
                <a:latin typeface="DK Cover Up" pitchFamily="50" charset="0"/>
              </a:rPr>
              <a:t>’ para evitar confusiones.</a:t>
            </a: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261611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6289965" y="2382981"/>
            <a:ext cx="5394036" cy="3703784"/>
          </a:xfrm>
          <a:solidFill>
            <a:schemeClr val="bg1">
              <a:alpha val="42000"/>
            </a:schemeClr>
          </a:solidFill>
          <a:ln w="38100">
            <a:solidFill>
              <a:schemeClr val="tx1"/>
            </a:solidFill>
          </a:ln>
        </p:spPr>
        <p:txBody>
          <a:bodyPr>
            <a:normAutofit lnSpcReduction="10000"/>
          </a:bodyPr>
          <a:lstStyle/>
          <a:p>
            <a:pPr marL="0" indent="0" algn="just">
              <a:lnSpc>
                <a:spcPct val="120000"/>
              </a:lnSpc>
              <a:buNone/>
            </a:pPr>
            <a:r>
              <a:rPr lang="es-ES" dirty="0">
                <a:latin typeface="DK Cover Up" pitchFamily="50" charset="0"/>
              </a:rPr>
              <a:t>Relacionó todas las variables para poder ir bebiendo de cada tabla si lo necesitaba. </a:t>
            </a:r>
          </a:p>
          <a:p>
            <a:pPr marL="0" indent="0" algn="just">
              <a:lnSpc>
                <a:spcPct val="120000"/>
              </a:lnSpc>
              <a:buNone/>
            </a:pPr>
            <a:r>
              <a:rPr lang="es-ES" dirty="0">
                <a:latin typeface="DK Cover Up" pitchFamily="50" charset="0"/>
              </a:rPr>
              <a:t>Las relaciones establecidas eran </a:t>
            </a:r>
            <a:r>
              <a:rPr lang="es-ES" dirty="0" err="1">
                <a:latin typeface="DK Cover Up" pitchFamily="50" charset="0"/>
              </a:rPr>
              <a:t>Many</a:t>
            </a:r>
            <a:r>
              <a:rPr lang="es-ES" dirty="0">
                <a:latin typeface="DK Cover Up" pitchFamily="50" charset="0"/>
              </a:rPr>
              <a:t> </a:t>
            </a:r>
            <a:r>
              <a:rPr lang="es-ES" dirty="0" err="1">
                <a:latin typeface="DK Cover Up" pitchFamily="50" charset="0"/>
              </a:rPr>
              <a:t>to</a:t>
            </a:r>
            <a:r>
              <a:rPr lang="es-ES" dirty="0">
                <a:latin typeface="DK Cover Up" pitchFamily="50" charset="0"/>
              </a:rPr>
              <a:t> </a:t>
            </a:r>
            <a:r>
              <a:rPr lang="es-ES" dirty="0" err="1">
                <a:latin typeface="DK Cover Up" pitchFamily="50" charset="0"/>
              </a:rPr>
              <a:t>many</a:t>
            </a:r>
            <a:r>
              <a:rPr lang="es-ES" dirty="0">
                <a:latin typeface="DK Cover Up" pitchFamily="50" charset="0"/>
              </a:rPr>
              <a:t>, ya que todas las variables estaban contenidas en otras variables.</a:t>
            </a:r>
          </a:p>
          <a:p>
            <a:pPr algn="just">
              <a:buFontTx/>
              <a:buChar char="-"/>
            </a:pPr>
            <a:endParaRPr lang="es-ES" dirty="0">
              <a:latin typeface="DK Cover Up" pitchFamily="50" charset="0"/>
            </a:endParaRPr>
          </a:p>
        </p:txBody>
      </p:sp>
      <p:pic>
        <p:nvPicPr>
          <p:cNvPr id="5" name="Imagen 4">
            <a:extLst>
              <a:ext uri="{FF2B5EF4-FFF2-40B4-BE49-F238E27FC236}">
                <a16:creationId xmlns:a16="http://schemas.microsoft.com/office/drawing/2014/main" id="{BA5966DC-8EC4-527D-1723-A9A737C7E754}"/>
              </a:ext>
            </a:extLst>
          </p:cNvPr>
          <p:cNvPicPr>
            <a:picLocks noChangeAspect="1"/>
          </p:cNvPicPr>
          <p:nvPr/>
        </p:nvPicPr>
        <p:blipFill>
          <a:blip r:embed="rId3"/>
          <a:stretch>
            <a:fillRect/>
          </a:stretch>
        </p:blipFill>
        <p:spPr>
          <a:xfrm>
            <a:off x="407149" y="2078181"/>
            <a:ext cx="5688851" cy="4181042"/>
          </a:xfrm>
          <a:prstGeom prst="rect">
            <a:avLst/>
          </a:prstGeom>
        </p:spPr>
      </p:pic>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Tree>
    <p:extLst>
      <p:ext uri="{BB962C8B-B14F-4D97-AF65-F5344CB8AC3E}">
        <p14:creationId xmlns:p14="http://schemas.microsoft.com/office/powerpoint/2010/main" val="167004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Mediante una tabla temporal en la que unió el id de los actores y las categorías a su base de datos antigua, incluyó el listado de películas actualizadas y los idiomas (</a:t>
            </a:r>
            <a:r>
              <a:rPr lang="es-ES" dirty="0" err="1">
                <a:latin typeface="DK Cover Up" pitchFamily="50" charset="0"/>
              </a:rPr>
              <a:t>moviesrev</a:t>
            </a:r>
            <a:r>
              <a:rPr lang="es-ES" dirty="0">
                <a:latin typeface="DK Cover Up" pitchFamily="50" charset="0"/>
              </a:rPr>
              <a:t>)</a:t>
            </a:r>
          </a:p>
          <a:p>
            <a:pPr algn="just">
              <a:buFontTx/>
              <a:buChar char="-"/>
            </a:pPr>
            <a:endParaRPr lang="es-ES" dirty="0">
              <a:latin typeface="DK Cover Up" pitchFamily="50" charset="0"/>
            </a:endParaRP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Font typeface="Arial" panose="020B0604020202020204" pitchFamily="34" charset="0"/>
              <a:buNone/>
            </a:pPr>
            <a:r>
              <a:rPr lang="es-ES" dirty="0" err="1">
                <a:latin typeface="DK Cover Up" pitchFamily="50" charset="0"/>
              </a:rPr>
              <a:t>Create</a:t>
            </a:r>
            <a:r>
              <a:rPr lang="es-ES" dirty="0">
                <a:latin typeface="DK Cover Up" pitchFamily="50" charset="0"/>
              </a:rPr>
              <a:t> </a:t>
            </a:r>
            <a:r>
              <a:rPr lang="es-ES" dirty="0" err="1">
                <a:latin typeface="DK Cover Up" pitchFamily="50" charset="0"/>
              </a:rPr>
              <a:t>temporary</a:t>
            </a:r>
            <a:r>
              <a:rPr lang="es-ES" dirty="0">
                <a:latin typeface="DK Cover Up" pitchFamily="50" charset="0"/>
              </a:rPr>
              <a:t> table</a:t>
            </a:r>
          </a:p>
          <a:p>
            <a:pPr marL="0" indent="0" algn="just">
              <a:lnSpc>
                <a:spcPct val="120000"/>
              </a:lnSpc>
              <a:buFont typeface="Arial" panose="020B0604020202020204" pitchFamily="34" charset="0"/>
              <a:buNone/>
            </a:pPr>
            <a:r>
              <a:rPr lang="es-ES" dirty="0" err="1">
                <a:latin typeface="DK Cover Up" pitchFamily="50" charset="0"/>
              </a:rPr>
              <a:t>Left</a:t>
            </a:r>
            <a:r>
              <a:rPr lang="es-ES" dirty="0">
                <a:latin typeface="DK Cover Up" pitchFamily="50" charset="0"/>
              </a:rPr>
              <a:t> </a:t>
            </a:r>
            <a:r>
              <a:rPr lang="es-ES" dirty="0" err="1">
                <a:latin typeface="DK Cover Up" pitchFamily="50" charset="0"/>
              </a:rPr>
              <a:t>join</a:t>
            </a:r>
            <a:r>
              <a:rPr lang="es-ES" dirty="0">
                <a:latin typeface="DK Cover Up" pitchFamily="50" charset="0"/>
              </a:rPr>
              <a:t> </a:t>
            </a:r>
            <a:r>
              <a:rPr lang="es-ES" dirty="0" err="1">
                <a:latin typeface="DK Cover Up" pitchFamily="50" charset="0"/>
              </a:rPr>
              <a:t>on</a:t>
            </a:r>
            <a:endParaRPr lang="es-ES" dirty="0">
              <a:latin typeface="DK Cover Up" pitchFamily="50" charset="0"/>
            </a:endParaRPr>
          </a:p>
          <a:p>
            <a:pPr marL="0" indent="0" algn="just">
              <a:lnSpc>
                <a:spcPct val="120000"/>
              </a:lnSpc>
              <a:buFont typeface="Arial" panose="020B0604020202020204" pitchFamily="34" charset="0"/>
              <a:buNone/>
            </a:pPr>
            <a:r>
              <a:rPr lang="es-ES" dirty="0" err="1">
                <a:latin typeface="DK Cover Up" pitchFamily="50" charset="0"/>
              </a:rPr>
              <a:t>Create</a:t>
            </a:r>
            <a:r>
              <a:rPr lang="es-ES" dirty="0">
                <a:latin typeface="DK Cover Up" pitchFamily="50" charset="0"/>
              </a:rPr>
              <a:t> table</a:t>
            </a: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28433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Construyó una base de datos informativa para clientes con: título, descripción, año de lanzamiento, categoría, duración, clasificación de edades y los actores para poder consultar información relevante ante las preguntas de los clientes.</a:t>
            </a:r>
          </a:p>
          <a:p>
            <a:pPr algn="just">
              <a:buFontTx/>
              <a:buChar char="-"/>
            </a:pPr>
            <a:endParaRPr lang="es-ES" dirty="0">
              <a:latin typeface="DK Cover Up" pitchFamily="50" charset="0"/>
            </a:endParaRP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Create</a:t>
            </a:r>
            <a:r>
              <a:rPr lang="es-ES" dirty="0">
                <a:latin typeface="DK Cover Up" pitchFamily="50" charset="0"/>
              </a:rPr>
              <a:t> table</a:t>
            </a:r>
          </a:p>
          <a:p>
            <a:pPr marL="0" indent="0" algn="just">
              <a:lnSpc>
                <a:spcPct val="120000"/>
              </a:lnSpc>
              <a:buFont typeface="Arial" panose="020B0604020202020204" pitchFamily="34" charset="0"/>
              <a:buNone/>
            </a:pPr>
            <a:r>
              <a:rPr lang="es-ES" dirty="0" err="1">
                <a:latin typeface="DK Cover Up" pitchFamily="50" charset="0"/>
              </a:rPr>
              <a:t>Left</a:t>
            </a:r>
            <a:r>
              <a:rPr lang="es-ES" dirty="0">
                <a:latin typeface="DK Cover Up" pitchFamily="50" charset="0"/>
              </a:rPr>
              <a:t> </a:t>
            </a:r>
            <a:r>
              <a:rPr lang="es-ES" dirty="0" err="1">
                <a:latin typeface="DK Cover Up" pitchFamily="50" charset="0"/>
              </a:rPr>
              <a:t>join</a:t>
            </a:r>
            <a:r>
              <a:rPr lang="es-ES" dirty="0">
                <a:latin typeface="DK Cover Up" pitchFamily="50" charset="0"/>
              </a:rPr>
              <a:t> </a:t>
            </a:r>
            <a:r>
              <a:rPr lang="es-ES" dirty="0" err="1">
                <a:latin typeface="DK Cover Up" pitchFamily="50" charset="0"/>
              </a:rPr>
              <a:t>on</a:t>
            </a:r>
            <a:endParaRPr lang="es-ES" dirty="0">
              <a:latin typeface="DK Cover Up" pitchFamily="50" charset="0"/>
            </a:endParaRP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269879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FC8B-6269-9118-F1E3-5C761EFFF722}"/>
              </a:ext>
            </a:extLst>
          </p:cNvPr>
          <p:cNvSpPr>
            <a:spLocks noGrp="1"/>
          </p:cNvSpPr>
          <p:nvPr>
            <p:ph type="title"/>
          </p:nvPr>
        </p:nvSpPr>
        <p:spPr/>
        <p:txBody>
          <a:bodyPr/>
          <a:lstStyle/>
          <a:p>
            <a:pPr algn="ctr"/>
            <a:r>
              <a:rPr lang="es-ES" dirty="0">
                <a:latin typeface="Bira PERSONAL USE ONLY" panose="02000000000000000000" pitchFamily="2" charset="0"/>
              </a:rPr>
              <a:t>El videoclub de la lucha</a:t>
            </a:r>
          </a:p>
        </p:txBody>
      </p:sp>
      <p:pic>
        <p:nvPicPr>
          <p:cNvPr id="4112" name="Picture 16" descr="Icono de Logo de Mysql estilo Material Sharp">
            <a:extLst>
              <a:ext uri="{FF2B5EF4-FFF2-40B4-BE49-F238E27FC236}">
                <a16:creationId xmlns:a16="http://schemas.microsoft.com/office/drawing/2014/main" id="{D7A717DC-7DCF-CA0F-69B0-058F70E5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9855" y="4668982"/>
            <a:ext cx="2189018" cy="218901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768274-2F8B-9089-44A5-CD7E18588C6C}"/>
              </a:ext>
            </a:extLst>
          </p:cNvPr>
          <p:cNvSpPr>
            <a:spLocks noGrp="1"/>
          </p:cNvSpPr>
          <p:nvPr>
            <p:ph idx="1"/>
          </p:nvPr>
        </p:nvSpPr>
        <p:spPr>
          <a:xfrm>
            <a:off x="1754909" y="1743618"/>
            <a:ext cx="8377382" cy="646112"/>
          </a:xfrm>
          <a:solidFill>
            <a:schemeClr val="bg1">
              <a:alpha val="42000"/>
            </a:schemeClr>
          </a:solidFill>
          <a:ln w="38100">
            <a:solidFill>
              <a:schemeClr val="tx1"/>
            </a:solidFill>
          </a:ln>
        </p:spPr>
        <p:txBody>
          <a:bodyPr>
            <a:normAutofit/>
          </a:bodyPr>
          <a:lstStyle/>
          <a:p>
            <a:pPr marL="0" indent="0" algn="just">
              <a:lnSpc>
                <a:spcPct val="120000"/>
              </a:lnSpc>
              <a:buNone/>
            </a:pPr>
            <a:r>
              <a:rPr lang="es-ES" dirty="0">
                <a:latin typeface="DK Cover Up" pitchFamily="50" charset="0"/>
              </a:rPr>
              <a:t>Gracias a SQL pudo establecer varias bases de datos útiles</a:t>
            </a:r>
          </a:p>
          <a:p>
            <a:pPr algn="just">
              <a:buFontTx/>
              <a:buChar char="-"/>
            </a:pPr>
            <a:endParaRPr lang="es-ES" dirty="0">
              <a:latin typeface="DK Cover Up" pitchFamily="50" charset="0"/>
            </a:endParaRPr>
          </a:p>
        </p:txBody>
      </p:sp>
      <p:sp>
        <p:nvSpPr>
          <p:cNvPr id="8" name="CuadroTexto 7">
            <a:extLst>
              <a:ext uri="{FF2B5EF4-FFF2-40B4-BE49-F238E27FC236}">
                <a16:creationId xmlns:a16="http://schemas.microsoft.com/office/drawing/2014/main" id="{1CE00788-957A-7E00-2C5E-1157522A44F9}"/>
              </a:ext>
            </a:extLst>
          </p:cNvPr>
          <p:cNvSpPr txBox="1"/>
          <p:nvPr/>
        </p:nvSpPr>
        <p:spPr>
          <a:xfrm>
            <a:off x="3066473" y="6428509"/>
            <a:ext cx="951345" cy="369332"/>
          </a:xfrm>
          <a:prstGeom prst="rect">
            <a:avLst/>
          </a:prstGeom>
          <a:noFill/>
        </p:spPr>
        <p:txBody>
          <a:bodyPr wrap="square" rtlCol="0">
            <a:spAutoFit/>
          </a:bodyPr>
          <a:lstStyle/>
          <a:p>
            <a:endParaRPr lang="es-ES" dirty="0"/>
          </a:p>
        </p:txBody>
      </p:sp>
      <p:sp>
        <p:nvSpPr>
          <p:cNvPr id="4" name="Marcador de contenido 2">
            <a:extLst>
              <a:ext uri="{FF2B5EF4-FFF2-40B4-BE49-F238E27FC236}">
                <a16:creationId xmlns:a16="http://schemas.microsoft.com/office/drawing/2014/main" id="{69F941AD-44C9-DD62-0E54-F143BBCDEA3C}"/>
              </a:ext>
            </a:extLst>
          </p:cNvPr>
          <p:cNvSpPr txBox="1">
            <a:spLocks/>
          </p:cNvSpPr>
          <p:nvPr/>
        </p:nvSpPr>
        <p:spPr>
          <a:xfrm>
            <a:off x="701964"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Construyó una base de datos informativa sobre los actores y la cantidad de películas en las que habían participado, así como los que mayor y menor participación habían tenido en las películas. También registró la cantidad de actores por película.</a:t>
            </a:r>
          </a:p>
        </p:txBody>
      </p:sp>
      <p:sp>
        <p:nvSpPr>
          <p:cNvPr id="6" name="Marcador de contenido 2">
            <a:extLst>
              <a:ext uri="{FF2B5EF4-FFF2-40B4-BE49-F238E27FC236}">
                <a16:creationId xmlns:a16="http://schemas.microsoft.com/office/drawing/2014/main" id="{5BB7E3AA-0E45-1ECD-8084-89BD1384BBDE}"/>
              </a:ext>
            </a:extLst>
          </p:cNvPr>
          <p:cNvSpPr txBox="1">
            <a:spLocks/>
          </p:cNvSpPr>
          <p:nvPr/>
        </p:nvSpPr>
        <p:spPr>
          <a:xfrm>
            <a:off x="5943600" y="2533723"/>
            <a:ext cx="4765963" cy="3959152"/>
          </a:xfrm>
          <a:prstGeom prst="rect">
            <a:avLst/>
          </a:prstGeom>
          <a:solidFill>
            <a:schemeClr val="bg1">
              <a:alpha val="42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dirty="0">
                <a:latin typeface="DK Cover Up" pitchFamily="50" charset="0"/>
              </a:rPr>
              <a:t>La </a:t>
            </a:r>
            <a:r>
              <a:rPr lang="es-ES" dirty="0" err="1">
                <a:latin typeface="DK Cover Up" pitchFamily="50" charset="0"/>
              </a:rPr>
              <a:t>query</a:t>
            </a:r>
            <a:r>
              <a:rPr lang="es-ES" dirty="0">
                <a:latin typeface="DK Cover Up" pitchFamily="50" charset="0"/>
              </a:rPr>
              <a:t> contiene:</a:t>
            </a:r>
          </a:p>
          <a:p>
            <a:pPr marL="0" indent="0" algn="just">
              <a:lnSpc>
                <a:spcPct val="120000"/>
              </a:lnSpc>
              <a:buNone/>
            </a:pPr>
            <a:r>
              <a:rPr lang="es-ES" dirty="0" err="1">
                <a:latin typeface="DK Cover Up" pitchFamily="50" charset="0"/>
              </a:rPr>
              <a:t>Count</a:t>
            </a:r>
            <a:r>
              <a:rPr lang="es-ES" dirty="0">
                <a:latin typeface="DK Cover Up" pitchFamily="50" charset="0"/>
              </a:rPr>
              <a:t> / </a:t>
            </a:r>
            <a:r>
              <a:rPr lang="es-ES" dirty="0" err="1">
                <a:latin typeface="DK Cover Up" pitchFamily="50" charset="0"/>
              </a:rPr>
              <a:t>group</a:t>
            </a:r>
            <a:r>
              <a:rPr lang="es-ES" dirty="0">
                <a:latin typeface="DK Cover Up" pitchFamily="50" charset="0"/>
              </a:rPr>
              <a:t> </a:t>
            </a:r>
            <a:r>
              <a:rPr lang="es-ES" dirty="0" err="1">
                <a:latin typeface="DK Cover Up" pitchFamily="50" charset="0"/>
              </a:rPr>
              <a:t>by</a:t>
            </a:r>
            <a:endParaRPr lang="es-ES" dirty="0">
              <a:latin typeface="DK Cover Up" pitchFamily="50" charset="0"/>
            </a:endParaRPr>
          </a:p>
          <a:p>
            <a:pPr marL="0" indent="0" algn="just">
              <a:lnSpc>
                <a:spcPct val="120000"/>
              </a:lnSpc>
              <a:buNone/>
            </a:pPr>
            <a:r>
              <a:rPr lang="es-ES" dirty="0" err="1">
                <a:latin typeface="DK Cover Up" pitchFamily="50" charset="0"/>
              </a:rPr>
              <a:t>Order</a:t>
            </a:r>
            <a:r>
              <a:rPr lang="es-ES" dirty="0">
                <a:latin typeface="DK Cover Up" pitchFamily="50" charset="0"/>
              </a:rPr>
              <a:t> </a:t>
            </a:r>
            <a:r>
              <a:rPr lang="es-ES" dirty="0" err="1">
                <a:latin typeface="DK Cover Up" pitchFamily="50" charset="0"/>
              </a:rPr>
              <a:t>by</a:t>
            </a:r>
            <a:r>
              <a:rPr lang="es-ES" dirty="0">
                <a:latin typeface="DK Cover Up" pitchFamily="50" charset="0"/>
              </a:rPr>
              <a:t> </a:t>
            </a:r>
            <a:r>
              <a:rPr lang="es-ES" dirty="0" err="1">
                <a:latin typeface="DK Cover Up" pitchFamily="50" charset="0"/>
              </a:rPr>
              <a:t>asc</a:t>
            </a:r>
            <a:r>
              <a:rPr lang="es-ES" dirty="0">
                <a:latin typeface="DK Cover Up" pitchFamily="50" charset="0"/>
              </a:rPr>
              <a:t>/</a:t>
            </a:r>
            <a:r>
              <a:rPr lang="es-ES" dirty="0" err="1">
                <a:latin typeface="DK Cover Up" pitchFamily="50" charset="0"/>
              </a:rPr>
              <a:t>desc</a:t>
            </a:r>
            <a:endParaRPr lang="es-ES" dirty="0">
              <a:latin typeface="DK Cover Up" pitchFamily="50" charset="0"/>
            </a:endParaRPr>
          </a:p>
          <a:p>
            <a:pPr marL="0" indent="0" algn="just">
              <a:lnSpc>
                <a:spcPct val="120000"/>
              </a:lnSpc>
              <a:buNone/>
            </a:pPr>
            <a:r>
              <a:rPr lang="es-ES" dirty="0" err="1">
                <a:latin typeface="DK Cover Up" pitchFamily="50" charset="0"/>
              </a:rPr>
              <a:t>Limit</a:t>
            </a:r>
            <a:r>
              <a:rPr lang="es-ES" dirty="0">
                <a:latin typeface="DK Cover Up" pitchFamily="50" charset="0"/>
              </a:rPr>
              <a:t> n</a:t>
            </a:r>
          </a:p>
          <a:p>
            <a:pPr algn="just">
              <a:buFontTx/>
              <a:buChar char="-"/>
            </a:pPr>
            <a:endParaRPr lang="es-ES" dirty="0">
              <a:latin typeface="DK Cover Up" pitchFamily="50" charset="0"/>
            </a:endParaRPr>
          </a:p>
        </p:txBody>
      </p:sp>
    </p:spTree>
    <p:extLst>
      <p:ext uri="{BB962C8B-B14F-4D97-AF65-F5344CB8AC3E}">
        <p14:creationId xmlns:p14="http://schemas.microsoft.com/office/powerpoint/2010/main" val="9419608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985</Words>
  <Application>Microsoft Office PowerPoint</Application>
  <PresentationFormat>Panorámica</PresentationFormat>
  <Paragraphs>87</Paragraphs>
  <Slides>16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ArcadeClassic</vt:lpstr>
      <vt:lpstr>Arial</vt:lpstr>
      <vt:lpstr>avocado</vt:lpstr>
      <vt:lpstr>Bira PERSONAL USE ONLY</vt:lpstr>
      <vt:lpstr>Calibri</vt:lpstr>
      <vt:lpstr>Calibri Light</vt:lpstr>
      <vt:lpstr>DK Cover Up</vt:lpstr>
      <vt:lpstr>Tema de Office</vt:lpstr>
      <vt:lpstr>PROYECTO  SQL</vt:lpstr>
      <vt:lpstr>¿Quién es Roberto Blanco?</vt:lpstr>
      <vt:lpstr>¿Quién es Roberto Blanco?</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El videoclub de la lucha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SQL</dc:title>
  <dc:creator>Jonatan Quintana</dc:creator>
  <cp:lastModifiedBy>Jonatan Quintana</cp:lastModifiedBy>
  <cp:revision>3</cp:revision>
  <dcterms:created xsi:type="dcterms:W3CDTF">2022-11-05T18:53:36Z</dcterms:created>
  <dcterms:modified xsi:type="dcterms:W3CDTF">2022-11-05T20:14:25Z</dcterms:modified>
</cp:coreProperties>
</file>